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48" r:id="rId1"/>
  </p:sldMasterIdLst>
  <p:notesMasterIdLst>
    <p:notesMasterId r:id="rId19"/>
  </p:notesMasterIdLst>
  <p:handoutMasterIdLst>
    <p:handoutMasterId r:id="rId20"/>
  </p:handoutMasterIdLst>
  <p:sldIdLst>
    <p:sldId id="370" r:id="rId2"/>
    <p:sldId id="321" r:id="rId3"/>
    <p:sldId id="322" r:id="rId4"/>
    <p:sldId id="325" r:id="rId5"/>
    <p:sldId id="326" r:id="rId6"/>
    <p:sldId id="323" r:id="rId7"/>
    <p:sldId id="379" r:id="rId8"/>
    <p:sldId id="38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27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404E5F"/>
    <a:srgbClr val="629C96"/>
    <a:srgbClr val="FFFF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F49B4-9546-4B1F-813A-BF7E9C225052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6BD5-C3A1-4FD5-9CD1-B411DDBB2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54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3A7F-5C8D-490A-AD3D-B67F3AD9B496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B2BC-1BE9-4352-ADF2-4E57D8F48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10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90068B3-0E72-487F-B800-983F2696A2AB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12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90068B3-0E72-487F-B800-983F2696A2AB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589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90068B3-0E72-487F-B800-983F2696A2AB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974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ntet semnatura EPALE.jpg"/>
          <p:cNvPicPr/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843808" y="6258560"/>
            <a:ext cx="5943600" cy="599440"/>
          </a:xfrm>
          <a:prstGeom prst="rect">
            <a:avLst/>
          </a:prstGeom>
        </p:spPr>
      </p:pic>
      <p:pic>
        <p:nvPicPr>
          <p:cNvPr id="8" name="Picture 7" descr="Macintosh HD:Users:luciamira:Desktop:logoAL3(2).jpg"/>
          <p:cNvPicPr/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093296"/>
            <a:ext cx="792088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0B3289-C544-4AD0-91D0-057D2D67691C}" type="datetimeFigureOut">
              <a:rPr lang="en-US" smtClean="0"/>
              <a:pPr/>
              <a:t>5/15/15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6A9461-AEB0-406F-A4EF-A093BF6D9C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17"/>
          <p:cNvSpPr>
            <a:spLocks noChangeArrowheads="1"/>
          </p:cNvSpPr>
          <p:nvPr/>
        </p:nvSpPr>
        <p:spPr bwMode="auto">
          <a:xfrm>
            <a:off x="1357" y="0"/>
            <a:ext cx="9142643" cy="3516739"/>
          </a:xfrm>
          <a:custGeom>
            <a:avLst/>
            <a:gdLst>
              <a:gd name="T0" fmla="*/ 0 w 10692003"/>
              <a:gd name="T1" fmla="*/ 0 h 3881196"/>
              <a:gd name="T2" fmla="*/ 10692003 w 10692003"/>
              <a:gd name="T3" fmla="*/ 3881196 h 3881196"/>
            </a:gdLst>
            <a:ahLst/>
            <a:cxnLst/>
            <a:rect l="T0" t="T1" r="T2" b="T3"/>
            <a:pathLst>
              <a:path w="10692003" h="3881196">
                <a:moveTo>
                  <a:pt x="10692003" y="12"/>
                </a:moveTo>
                <a:lnTo>
                  <a:pt x="0" y="12"/>
                </a:lnTo>
                <a:lnTo>
                  <a:pt x="0" y="3881196"/>
                </a:lnTo>
                <a:lnTo>
                  <a:pt x="10692003" y="3881196"/>
                </a:lnTo>
                <a:lnTo>
                  <a:pt x="10692003" y="12"/>
                </a:lnTo>
                <a:close/>
              </a:path>
            </a:pathLst>
          </a:custGeom>
          <a:solidFill>
            <a:srgbClr val="323C4E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4099" name="object 18"/>
          <p:cNvSpPr>
            <a:spLocks noChangeArrowheads="1"/>
          </p:cNvSpPr>
          <p:nvPr/>
        </p:nvSpPr>
        <p:spPr bwMode="auto">
          <a:xfrm>
            <a:off x="0" y="3516739"/>
            <a:ext cx="9142643" cy="268969"/>
          </a:xfrm>
          <a:custGeom>
            <a:avLst/>
            <a:gdLst>
              <a:gd name="T0" fmla="*/ 0 w 10692003"/>
              <a:gd name="T1" fmla="*/ 0 h 297116"/>
              <a:gd name="T2" fmla="*/ 10692003 w 10692003"/>
              <a:gd name="T3" fmla="*/ 297116 h 297116"/>
            </a:gdLst>
            <a:ahLst/>
            <a:cxnLst/>
            <a:rect l="T0" t="T1" r="T2" b="T3"/>
            <a:pathLst>
              <a:path w="10692003" h="297116">
                <a:moveTo>
                  <a:pt x="0" y="297116"/>
                </a:moveTo>
                <a:lnTo>
                  <a:pt x="10692003" y="297116"/>
                </a:lnTo>
                <a:lnTo>
                  <a:pt x="10692003" y="0"/>
                </a:lnTo>
                <a:lnTo>
                  <a:pt x="0" y="0"/>
                </a:lnTo>
                <a:lnTo>
                  <a:pt x="0" y="297116"/>
                </a:lnTo>
                <a:close/>
              </a:path>
            </a:pathLst>
          </a:custGeom>
          <a:solidFill>
            <a:srgbClr val="558B8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4100" name="object 16"/>
          <p:cNvSpPr>
            <a:spLocks noChangeArrowheads="1"/>
          </p:cNvSpPr>
          <p:nvPr/>
        </p:nvSpPr>
        <p:spPr bwMode="auto">
          <a:xfrm>
            <a:off x="0" y="3827420"/>
            <a:ext cx="9142643" cy="0"/>
          </a:xfrm>
          <a:custGeom>
            <a:avLst/>
            <a:gdLst>
              <a:gd name="T0" fmla="*/ 0 w 10692003"/>
              <a:gd name="T1" fmla="*/ 10692003 w 10692003"/>
            </a:gdLst>
            <a:ahLst/>
            <a:cxnLst/>
            <a:rect l="T0" t="0" r="T1" b="0"/>
            <a:pathLst>
              <a:path w="10692003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33782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4101" name="object 15"/>
          <p:cNvSpPr>
            <a:spLocks noChangeArrowheads="1"/>
          </p:cNvSpPr>
          <p:nvPr/>
        </p:nvSpPr>
        <p:spPr bwMode="auto">
          <a:xfrm>
            <a:off x="0" y="3884954"/>
            <a:ext cx="9142643" cy="73355"/>
          </a:xfrm>
          <a:custGeom>
            <a:avLst/>
            <a:gdLst>
              <a:gd name="T0" fmla="*/ 0 w 10692003"/>
              <a:gd name="T1" fmla="*/ 0 h 81216"/>
              <a:gd name="T2" fmla="*/ 10692003 w 10692003"/>
              <a:gd name="T3" fmla="*/ 81216 h 81216"/>
            </a:gdLst>
            <a:ahLst/>
            <a:cxnLst/>
            <a:rect l="T0" t="T1" r="T2" b="T3"/>
            <a:pathLst>
              <a:path w="10692003" h="81216">
                <a:moveTo>
                  <a:pt x="0" y="81216"/>
                </a:moveTo>
                <a:lnTo>
                  <a:pt x="10692003" y="81216"/>
                </a:lnTo>
                <a:lnTo>
                  <a:pt x="10692003" y="0"/>
                </a:lnTo>
                <a:lnTo>
                  <a:pt x="0" y="0"/>
                </a:lnTo>
                <a:lnTo>
                  <a:pt x="0" y="81216"/>
                </a:lnTo>
                <a:close/>
              </a:path>
            </a:pathLst>
          </a:custGeom>
          <a:solidFill>
            <a:srgbClr val="AADBD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4102" name="object 14"/>
          <p:cNvSpPr>
            <a:spLocks noChangeArrowheads="1"/>
          </p:cNvSpPr>
          <p:nvPr/>
        </p:nvSpPr>
        <p:spPr bwMode="auto">
          <a:xfrm>
            <a:off x="0" y="4053239"/>
            <a:ext cx="9142643" cy="0"/>
          </a:xfrm>
          <a:custGeom>
            <a:avLst/>
            <a:gdLst>
              <a:gd name="T0" fmla="*/ 0 w 10692003"/>
              <a:gd name="T1" fmla="*/ 10692003 w 10692003"/>
            </a:gdLst>
            <a:ahLst/>
            <a:cxnLst/>
            <a:rect l="T0" t="0" r="T1" b="0"/>
            <a:pathLst>
              <a:path w="10692003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8140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4103" name="object 13"/>
          <p:cNvSpPr>
            <a:spLocks noChangeArrowheads="1"/>
          </p:cNvSpPr>
          <p:nvPr/>
        </p:nvSpPr>
        <p:spPr bwMode="auto">
          <a:xfrm>
            <a:off x="0" y="4138102"/>
            <a:ext cx="9142643" cy="0"/>
          </a:xfrm>
          <a:custGeom>
            <a:avLst/>
            <a:gdLst>
              <a:gd name="T0" fmla="*/ 0 w 10692003"/>
              <a:gd name="T1" fmla="*/ 10692003 w 10692003"/>
            </a:gdLst>
            <a:ahLst/>
            <a:cxnLst/>
            <a:rect l="T0" t="0" r="T1" b="0"/>
            <a:pathLst>
              <a:path w="10692003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33794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4104" name="object 12"/>
          <p:cNvSpPr txBox="1">
            <a:spLocks noChangeArrowheads="1"/>
          </p:cNvSpPr>
          <p:nvPr/>
        </p:nvSpPr>
        <p:spPr bwMode="auto">
          <a:xfrm>
            <a:off x="2185547" y="755129"/>
            <a:ext cx="800914" cy="70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4381"/>
              </a:lnSpc>
              <a:spcBef>
                <a:spcPts val="219"/>
              </a:spcBef>
            </a:pPr>
            <a:endParaRPr lang="en-US" sz="39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05" name="object 11"/>
          <p:cNvSpPr txBox="1">
            <a:spLocks noChangeArrowheads="1"/>
          </p:cNvSpPr>
          <p:nvPr/>
        </p:nvSpPr>
        <p:spPr bwMode="auto">
          <a:xfrm>
            <a:off x="3043475" y="755129"/>
            <a:ext cx="3990998" cy="70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4381"/>
              </a:lnSpc>
              <a:spcBef>
                <a:spcPts val="219"/>
              </a:spcBef>
            </a:pPr>
            <a:endParaRPr lang="en-US" sz="39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06" name="object 10"/>
          <p:cNvSpPr txBox="1">
            <a:spLocks noChangeArrowheads="1"/>
          </p:cNvSpPr>
          <p:nvPr/>
        </p:nvSpPr>
        <p:spPr bwMode="auto">
          <a:xfrm>
            <a:off x="1444362" y="1288752"/>
            <a:ext cx="731683" cy="83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4381"/>
              </a:lnSpc>
              <a:spcBef>
                <a:spcPts val="219"/>
              </a:spcBef>
            </a:pPr>
            <a:endParaRPr lang="en-US" sz="39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07" name="object 9"/>
          <p:cNvSpPr txBox="1">
            <a:spLocks noChangeArrowheads="1"/>
          </p:cNvSpPr>
          <p:nvPr/>
        </p:nvSpPr>
        <p:spPr bwMode="auto">
          <a:xfrm>
            <a:off x="2233059" y="1288752"/>
            <a:ext cx="2495052" cy="83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4381"/>
              </a:lnSpc>
              <a:spcBef>
                <a:spcPts val="219"/>
              </a:spcBef>
            </a:pPr>
            <a:endParaRPr lang="en-US" sz="39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08" name="object 8"/>
          <p:cNvSpPr txBox="1">
            <a:spLocks noChangeArrowheads="1"/>
          </p:cNvSpPr>
          <p:nvPr/>
        </p:nvSpPr>
        <p:spPr bwMode="auto">
          <a:xfrm>
            <a:off x="4702318" y="1288752"/>
            <a:ext cx="511771" cy="83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4381"/>
              </a:lnSpc>
              <a:spcBef>
                <a:spcPts val="219"/>
              </a:spcBef>
            </a:pPr>
            <a:endParaRPr lang="en-US" sz="39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09" name="object 7"/>
          <p:cNvSpPr txBox="1">
            <a:spLocks noChangeArrowheads="1"/>
          </p:cNvSpPr>
          <p:nvPr/>
        </p:nvSpPr>
        <p:spPr bwMode="auto">
          <a:xfrm>
            <a:off x="5353910" y="1288752"/>
            <a:ext cx="2421748" cy="83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4381"/>
              </a:lnSpc>
              <a:spcBef>
                <a:spcPts val="219"/>
              </a:spcBef>
            </a:pPr>
            <a:endParaRPr lang="en-US" sz="39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10" name="object 6"/>
          <p:cNvSpPr txBox="1">
            <a:spLocks noChangeArrowheads="1"/>
          </p:cNvSpPr>
          <p:nvPr/>
        </p:nvSpPr>
        <p:spPr bwMode="auto">
          <a:xfrm>
            <a:off x="227152" y="1447799"/>
            <a:ext cx="8916848" cy="111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 algn="ctr">
              <a:lnSpc>
                <a:spcPts val="4381"/>
              </a:lnSpc>
              <a:spcBef>
                <a:spcPts val="219"/>
              </a:spcBef>
            </a:pPr>
            <a:r>
              <a:rPr lang="ro-RO" sz="3900" b="1" dirty="0" smtClean="0">
                <a:solidFill>
                  <a:srgbClr val="FDFDFD"/>
                </a:solidFill>
                <a:latin typeface="Trebuchet MS" pitchFamily="-101" charset="0"/>
                <a:ea typeface="Trebuchet MS" pitchFamily="-101" charset="0"/>
                <a:cs typeface="Trebuchet MS" pitchFamily="-101" charset="0"/>
              </a:rPr>
              <a:t>A MODERN SYSTEM OF EDUCATION AND TRAINING</a:t>
            </a:r>
            <a:endParaRPr lang="en-US" sz="39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11" name="object 5"/>
          <p:cNvSpPr txBox="1">
            <a:spLocks noChangeArrowheads="1"/>
          </p:cNvSpPr>
          <p:nvPr/>
        </p:nvSpPr>
        <p:spPr bwMode="auto">
          <a:xfrm>
            <a:off x="401815" y="4345223"/>
            <a:ext cx="6065230" cy="42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3253"/>
              </a:lnSpc>
              <a:spcBef>
                <a:spcPts val="165"/>
              </a:spcBef>
            </a:pPr>
            <a:endParaRPr lang="en-US" sz="31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12" name="object 4"/>
          <p:cNvSpPr txBox="1">
            <a:spLocks noChangeArrowheads="1"/>
          </p:cNvSpPr>
          <p:nvPr/>
        </p:nvSpPr>
        <p:spPr bwMode="auto">
          <a:xfrm>
            <a:off x="6502340" y="4345223"/>
            <a:ext cx="2204551" cy="42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3253"/>
              </a:lnSpc>
              <a:spcBef>
                <a:spcPts val="165"/>
              </a:spcBef>
            </a:pPr>
            <a:endParaRPr lang="en-US" sz="31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13" name="object 3"/>
          <p:cNvSpPr txBox="1">
            <a:spLocks noChangeArrowheads="1"/>
          </p:cNvSpPr>
          <p:nvPr/>
        </p:nvSpPr>
        <p:spPr bwMode="auto">
          <a:xfrm>
            <a:off x="817204" y="4671725"/>
            <a:ext cx="7445790" cy="131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ts val="2256"/>
              </a:lnSpc>
              <a:spcBef>
                <a:spcPts val="110"/>
              </a:spcBef>
            </a:pPr>
            <a:endParaRPr lang="en-US" sz="21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sp>
        <p:nvSpPr>
          <p:cNvPr id="4114" name="object 2"/>
          <p:cNvSpPr txBox="1">
            <a:spLocks noChangeArrowheads="1"/>
          </p:cNvSpPr>
          <p:nvPr/>
        </p:nvSpPr>
        <p:spPr bwMode="auto">
          <a:xfrm>
            <a:off x="3678777" y="5569248"/>
            <a:ext cx="1823099" cy="108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1128">
              <a:lnSpc>
                <a:spcPts val="2256"/>
              </a:lnSpc>
              <a:spcBef>
                <a:spcPts val="110"/>
              </a:spcBef>
            </a:pPr>
            <a:endParaRPr lang="en-US" sz="2100" dirty="0"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  <p:pic>
        <p:nvPicPr>
          <p:cNvPr id="4115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457200"/>
            <a:ext cx="4993273" cy="42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457200"/>
            <a:ext cx="4599150" cy="38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4495800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28" algn="ctr">
              <a:lnSpc>
                <a:spcPts val="4381"/>
              </a:lnSpc>
              <a:spcBef>
                <a:spcPts val="219"/>
              </a:spcBef>
            </a:pPr>
            <a:r>
              <a:rPr lang="ro-RO" sz="2700" dirty="0" smtClean="0">
                <a:solidFill>
                  <a:srgbClr val="404E5F"/>
                </a:solidFill>
                <a:latin typeface="Trebuchet MS" pitchFamily="-101" charset="0"/>
                <a:ea typeface="Trebuchet MS" pitchFamily="-101" charset="0"/>
                <a:cs typeface="Trebuchet MS" pitchFamily="-101" charset="0"/>
              </a:rPr>
              <a:t>FOR INCREASING THE LABOUR MARKET EMPLOYABILITY</a:t>
            </a:r>
            <a:endParaRPr lang="en-US" sz="2700" dirty="0">
              <a:solidFill>
                <a:srgbClr val="404E5F"/>
              </a:solidFill>
              <a:latin typeface="Trebuchet MS" pitchFamily="-101" charset="0"/>
              <a:ea typeface="Trebuchet MS" pitchFamily="-101" charset="0"/>
              <a:cs typeface="Trebuchet MS" pitchFamily="-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4624"/>
          <a:ext cx="9144001" cy="391363"/>
        </p:xfrm>
        <a:graphic>
          <a:graphicData uri="http://schemas.openxmlformats.org/drawingml/2006/table">
            <a:tbl>
              <a:tblPr/>
              <a:tblGrid>
                <a:gridCol w="2483768"/>
                <a:gridCol w="2880320"/>
                <a:gridCol w="3779913"/>
              </a:tblGrid>
              <a:tr h="33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579150"/>
              </p:ext>
            </p:extLst>
          </p:nvPr>
        </p:nvGraphicFramePr>
        <p:xfrm>
          <a:off x="0" y="476672"/>
          <a:ext cx="9144000" cy="6021308"/>
        </p:xfrm>
        <a:graphic>
          <a:graphicData uri="http://schemas.openxmlformats.org/drawingml/2006/table">
            <a:tbl>
              <a:tblPr/>
              <a:tblGrid>
                <a:gridCol w="2483768"/>
                <a:gridCol w="2880320"/>
                <a:gridCol w="3779912"/>
              </a:tblGrid>
              <a:tr h="324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02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Arts and humanities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021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0211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Audio-visual techniques and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production</a:t>
                      </a:r>
                      <a:endParaRPr kumimoji="0" lang="ro-RO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0212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Fashion, interior and industrial</a:t>
                      </a:r>
                      <a:r>
                        <a:rPr kumimoji="0" lang="ro-RO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kumimoji="0" lang="ro-RO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0213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Fine arts</a:t>
                      </a:r>
                      <a:endParaRPr kumimoji="0" lang="ro-RO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0214 </a:t>
                      </a: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kumimoji="0"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andicrafts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0215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Music and performing arts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8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022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Humanities (except languages)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0221 Religion and theology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0222 History and archaeology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0223 Philosophy and ethics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023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Languages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0231 Language acquisition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0232 Literature and linguistics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4624"/>
          <a:ext cx="9144001" cy="391363"/>
        </p:xfrm>
        <a:graphic>
          <a:graphicData uri="http://schemas.openxmlformats.org/drawingml/2006/table">
            <a:tbl>
              <a:tblPr/>
              <a:tblGrid>
                <a:gridCol w="2483768"/>
                <a:gridCol w="2880320"/>
                <a:gridCol w="3779913"/>
              </a:tblGrid>
              <a:tr h="33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6549244"/>
              </p:ext>
            </p:extLst>
          </p:nvPr>
        </p:nvGraphicFramePr>
        <p:xfrm>
          <a:off x="0" y="476672"/>
          <a:ext cx="9144000" cy="5688632"/>
        </p:xfrm>
        <a:graphic>
          <a:graphicData uri="http://schemas.openxmlformats.org/drawingml/2006/table">
            <a:tbl>
              <a:tblPr/>
              <a:tblGrid>
                <a:gridCol w="2483768"/>
                <a:gridCol w="2880320"/>
                <a:gridCol w="3779912"/>
              </a:tblGrid>
              <a:tr h="370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03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 sciences, journalism and information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031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 and </a:t>
                      </a:r>
                      <a:r>
                        <a:rPr kumimoji="0"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behavioural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sciences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0311 Economics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0312 Political sciences and civics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0313 Psychology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0314 Sociology and cultural studies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86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032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Journalism and information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0321 Journalism and reporting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0322 Library, information and archival</a:t>
                      </a:r>
                      <a:r>
                        <a:rPr kumimoji="0" lang="ro-RO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studies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573730"/>
              </p:ext>
            </p:extLst>
          </p:nvPr>
        </p:nvGraphicFramePr>
        <p:xfrm>
          <a:off x="0" y="44624"/>
          <a:ext cx="9144001" cy="391363"/>
        </p:xfrm>
        <a:graphic>
          <a:graphicData uri="http://schemas.openxmlformats.org/drawingml/2006/table">
            <a:tbl>
              <a:tblPr/>
              <a:tblGrid>
                <a:gridCol w="2483768"/>
                <a:gridCol w="2520280"/>
                <a:gridCol w="4139953"/>
              </a:tblGrid>
              <a:tr h="33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3255462"/>
              </p:ext>
            </p:extLst>
          </p:nvPr>
        </p:nvGraphicFramePr>
        <p:xfrm>
          <a:off x="-1" y="476672"/>
          <a:ext cx="9144000" cy="5181060"/>
        </p:xfrm>
        <a:graphic>
          <a:graphicData uri="http://schemas.openxmlformats.org/drawingml/2006/table">
            <a:tbl>
              <a:tblPr/>
              <a:tblGrid>
                <a:gridCol w="2510257"/>
                <a:gridCol w="2510257"/>
                <a:gridCol w="4123486"/>
              </a:tblGrid>
              <a:tr h="4752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04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Business, administration and law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041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Business and administration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0411 Accounting and taxation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0412 Finance, banking and insurance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0413 Management and administration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0414 Marketing and advertising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0415 Secretarial and office work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0416 Wholesale and retail sales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0417 Work skills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042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Law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0421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Law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0092690"/>
              </p:ext>
            </p:extLst>
          </p:nvPr>
        </p:nvGraphicFramePr>
        <p:xfrm>
          <a:off x="891" y="0"/>
          <a:ext cx="9144001" cy="432048"/>
        </p:xfrm>
        <a:graphic>
          <a:graphicData uri="http://schemas.openxmlformats.org/drawingml/2006/table">
            <a:tbl>
              <a:tblPr/>
              <a:tblGrid>
                <a:gridCol w="2483768"/>
                <a:gridCol w="2592288"/>
                <a:gridCol w="4067945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3501617"/>
              </p:ext>
            </p:extLst>
          </p:nvPr>
        </p:nvGraphicFramePr>
        <p:xfrm>
          <a:off x="0" y="344881"/>
          <a:ext cx="9144000" cy="6306312"/>
        </p:xfrm>
        <a:graphic>
          <a:graphicData uri="http://schemas.openxmlformats.org/drawingml/2006/table">
            <a:tbl>
              <a:tblPr/>
              <a:tblGrid>
                <a:gridCol w="2483768"/>
                <a:gridCol w="2592288"/>
                <a:gridCol w="4067944"/>
              </a:tblGrid>
              <a:tr h="1273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05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 sciences, mathematics and statistics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051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Biological and related sciences</a:t>
                      </a:r>
                      <a:endParaRPr kumimoji="0" lang="ro-RO" sz="22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0511 Biology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0512 Biochemistry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052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0521 Environmental sciences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0522 Natural environments and wildlife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053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Physical sciences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0531 Chemistry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0532 Earth sciences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0533 Physics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5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054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Mathematics and statistics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0541 Mathematics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0542 Statistics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6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06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 and Communication Technologies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061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Information and Communication Technologies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0611 Computer use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0612 Database and network design and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administration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0613 Software and applications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development and analysis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0184356"/>
              </p:ext>
            </p:extLst>
          </p:nvPr>
        </p:nvGraphicFramePr>
        <p:xfrm>
          <a:off x="0" y="44624"/>
          <a:ext cx="9144001" cy="391363"/>
        </p:xfrm>
        <a:graphic>
          <a:graphicData uri="http://schemas.openxmlformats.org/drawingml/2006/table">
            <a:tbl>
              <a:tblPr/>
              <a:tblGrid>
                <a:gridCol w="2483768"/>
                <a:gridCol w="2448272"/>
                <a:gridCol w="4211961"/>
              </a:tblGrid>
              <a:tr h="33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4633897"/>
              </p:ext>
            </p:extLst>
          </p:nvPr>
        </p:nvGraphicFramePr>
        <p:xfrm>
          <a:off x="0" y="476671"/>
          <a:ext cx="9144000" cy="6336706"/>
        </p:xfrm>
        <a:graphic>
          <a:graphicData uri="http://schemas.openxmlformats.org/drawingml/2006/table">
            <a:tbl>
              <a:tblPr/>
              <a:tblGrid>
                <a:gridCol w="2404534"/>
                <a:gridCol w="2477398"/>
                <a:gridCol w="4262068"/>
              </a:tblGrid>
              <a:tr h="3047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07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Engineering, manufacturing and construction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071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Engineering and engineering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trades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0711 Chemical engineering and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processes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0712 Environmental protection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technology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0713 Electricity and energy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0714 Electronics and automation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0715 Mechanics and metal trades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0716 Motor vehicles, ships and aircraft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06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072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Manufacturing and processing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0721 Food processing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0722 Materials (glass, paper, plastic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wood)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0723 Textiles (clothes, footwear and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leather)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0724 Mining and extraction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82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073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Architecture and construction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0731 Architecture and town planning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0732 Building and civil engineering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4624"/>
          <a:ext cx="9144001" cy="391363"/>
        </p:xfrm>
        <a:graphic>
          <a:graphicData uri="http://schemas.openxmlformats.org/drawingml/2006/table">
            <a:tbl>
              <a:tblPr/>
              <a:tblGrid>
                <a:gridCol w="2483768"/>
                <a:gridCol w="2880320"/>
                <a:gridCol w="3779913"/>
              </a:tblGrid>
              <a:tr h="33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3783898"/>
              </p:ext>
            </p:extLst>
          </p:nvPr>
        </p:nvGraphicFramePr>
        <p:xfrm>
          <a:off x="0" y="476672"/>
          <a:ext cx="9143999" cy="5620816"/>
        </p:xfrm>
        <a:graphic>
          <a:graphicData uri="http://schemas.openxmlformats.org/drawingml/2006/table">
            <a:tbl>
              <a:tblPr/>
              <a:tblGrid>
                <a:gridCol w="2483768"/>
                <a:gridCol w="2880320"/>
                <a:gridCol w="3779911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Agriculture, forestry, fisheries and veterinary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081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Agriculture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0811 Crop and livestock production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0812 Horticulture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082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Forestry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0821 Forestry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4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083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0831 Fisheries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084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Veterinary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0841 Veterinary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9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09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 and welfare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091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0911 Dental studies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0912 Medicine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0913 Nursing and midwifery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0914 Medical diagnostic and treatment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technology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0915 Therapy and rehabilitation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0916 Pharmacy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0917 Traditional and complementary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medicine and therapy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4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092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Welfare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0921 Care of the elderly and of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disabled adults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0922 Child care and youth services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0923 Social work and counselling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1" marR="5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148414"/>
              </p:ext>
            </p:extLst>
          </p:nvPr>
        </p:nvGraphicFramePr>
        <p:xfrm>
          <a:off x="1" y="44624"/>
          <a:ext cx="9036496" cy="391363"/>
        </p:xfrm>
        <a:graphic>
          <a:graphicData uri="http://schemas.openxmlformats.org/drawingml/2006/table">
            <a:tbl>
              <a:tblPr/>
              <a:tblGrid>
                <a:gridCol w="2454567"/>
                <a:gridCol w="2846456"/>
                <a:gridCol w="3735473"/>
              </a:tblGrid>
              <a:tr h="33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352865"/>
              </p:ext>
            </p:extLst>
          </p:nvPr>
        </p:nvGraphicFramePr>
        <p:xfrm>
          <a:off x="0" y="476672"/>
          <a:ext cx="9036495" cy="6120680"/>
        </p:xfrm>
        <a:graphic>
          <a:graphicData uri="http://schemas.openxmlformats.org/drawingml/2006/table">
            <a:tbl>
              <a:tblPr/>
              <a:tblGrid>
                <a:gridCol w="2483768"/>
                <a:gridCol w="2880320"/>
                <a:gridCol w="3672407"/>
              </a:tblGrid>
              <a:tr h="2950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101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services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1011 Domestic services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1012 Hair and beauty services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1013 Hotel, restaurants and catering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1014 Sports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1015 Travel, tourism and leisure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4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102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Hygiene and occupational health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1021 Community sanitation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1022 Occupational health and safety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80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103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Security services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1031 Military and </a:t>
                      </a:r>
                      <a:r>
                        <a:rPr kumimoji="0"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defence</a:t>
                      </a:r>
                      <a:endParaRPr kumimoji="0" lang="en-US" sz="22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1032 Protection of persons and</a:t>
                      </a:r>
                    </a:p>
                    <a:p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property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6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104 </a:t>
                      </a: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 services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1041 Transport services</a:t>
                      </a:r>
                      <a:endParaRPr lang="en-US" sz="2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001000" cy="11430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-111" charset="2"/>
              <a:buNone/>
            </a:pPr>
            <a:r>
              <a:rPr lang="ro-RO" altLang="en-US" sz="4800" b="1" i="1" dirty="0" err="1" smtClean="0">
                <a:solidFill>
                  <a:schemeClr val="accent1"/>
                </a:solidFill>
              </a:rPr>
              <a:t>Thank</a:t>
            </a:r>
            <a:r>
              <a:rPr lang="ro-RO" alt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ro-RO" altLang="en-US" sz="4800" b="1" i="1" dirty="0" err="1" smtClean="0">
                <a:solidFill>
                  <a:schemeClr val="accent1"/>
                </a:solidFill>
              </a:rPr>
              <a:t>You</a:t>
            </a:r>
            <a:r>
              <a:rPr lang="ro-RO" altLang="en-US" sz="4800" b="1" i="1" dirty="0" smtClean="0">
                <a:solidFill>
                  <a:schemeClr val="accent1"/>
                </a:solidFill>
              </a:rPr>
              <a:t>!</a:t>
            </a:r>
            <a:endParaRPr lang="en-US" altLang="en-US" sz="4800" b="1" i="1" dirty="0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49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ro-RO" sz="3400" b="1" dirty="0" smtClean="0"/>
          </a:p>
          <a:p>
            <a:pPr marL="0" indent="0" algn="ctr">
              <a:buNone/>
            </a:pPr>
            <a:r>
              <a:rPr lang="ro-RO" sz="3200" b="1" dirty="0" smtClean="0"/>
              <a:t>National </a:t>
            </a:r>
            <a:r>
              <a:rPr lang="ro-RO" sz="3200" b="1" dirty="0" err="1" smtClean="0"/>
              <a:t>Qalification</a:t>
            </a:r>
            <a:r>
              <a:rPr lang="ro-RO" sz="3200" b="1" dirty="0" smtClean="0"/>
              <a:t> </a:t>
            </a:r>
            <a:r>
              <a:rPr lang="ro-RO" sz="3200" b="1" dirty="0" err="1" smtClean="0"/>
              <a:t>Authority</a:t>
            </a:r>
            <a:endParaRPr lang="ro-RO" sz="3200" b="1" dirty="0" smtClean="0"/>
          </a:p>
          <a:p>
            <a:pPr marL="0" indent="0" algn="ctr">
              <a:buNone/>
            </a:pPr>
            <a:r>
              <a:rPr lang="ro-RO" sz="2800" b="1" dirty="0" smtClean="0"/>
              <a:t>Prof. univ.dr. Nicolae Postăvaru</a:t>
            </a:r>
          </a:p>
          <a:p>
            <a:pPr marL="0" indent="0" algn="ctr">
              <a:buNone/>
            </a:pPr>
            <a:endParaRPr lang="en-US" sz="2800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800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800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accent1"/>
                </a:solidFill>
              </a:rPr>
              <a:t>                                                        </a:t>
            </a:r>
            <a:r>
              <a:rPr lang="en-US" sz="2800" i="1" dirty="0" err="1" smtClean="0">
                <a:solidFill>
                  <a:schemeClr val="accent1"/>
                </a:solidFill>
              </a:rPr>
              <a:t>www.anc.edu.ro</a:t>
            </a:r>
            <a:endParaRPr lang="en-US" sz="28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54864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43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647800"/>
          </a:xfrm>
        </p:spPr>
        <p:txBody>
          <a:bodyPr>
            <a:noAutofit/>
          </a:bodyPr>
          <a:lstStyle/>
          <a:p>
            <a:pPr algn="ctr"/>
            <a:r>
              <a:rPr lang="ro-RO" sz="5300" b="1" dirty="0" smtClean="0"/>
              <a:t>I</a:t>
            </a:r>
            <a:r>
              <a:rPr lang="en-US" sz="5300" b="1" dirty="0" smtClean="0"/>
              <a:t>. </a:t>
            </a:r>
            <a:r>
              <a:rPr lang="ro-RO" sz="5300" b="1" dirty="0" err="1" smtClean="0"/>
              <a:t>Making</a:t>
            </a:r>
            <a:r>
              <a:rPr lang="ro-RO" sz="5300" b="1" dirty="0" smtClean="0"/>
              <a:t> Adult </a:t>
            </a:r>
            <a:r>
              <a:rPr lang="ro-RO" sz="5300" b="1" dirty="0" err="1" smtClean="0"/>
              <a:t>Learning</a:t>
            </a:r>
            <a:r>
              <a:rPr lang="ro-RO" sz="5300" b="1" dirty="0" smtClean="0"/>
              <a:t> </a:t>
            </a:r>
            <a:r>
              <a:rPr lang="ro-RO" sz="5300" b="1" dirty="0" err="1" smtClean="0"/>
              <a:t>System</a:t>
            </a:r>
            <a:endParaRPr lang="en-US" sz="5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bject 50"/>
          <p:cNvSpPr>
            <a:spLocks noChangeArrowheads="1"/>
          </p:cNvSpPr>
          <p:nvPr/>
        </p:nvSpPr>
        <p:spPr bwMode="auto">
          <a:xfrm>
            <a:off x="0" y="0"/>
            <a:ext cx="9142643" cy="230134"/>
          </a:xfrm>
          <a:custGeom>
            <a:avLst/>
            <a:gdLst>
              <a:gd name="T0" fmla="*/ 0 w 10692015"/>
              <a:gd name="T1" fmla="*/ 0 h 254025"/>
              <a:gd name="T2" fmla="*/ 10692015 w 10692015"/>
              <a:gd name="T3" fmla="*/ 254025 h 254025"/>
            </a:gdLst>
            <a:ahLst/>
            <a:cxnLst/>
            <a:rect l="T0" t="T1" r="T2" b="T3"/>
            <a:pathLst>
              <a:path w="10692015" h="254025">
                <a:moveTo>
                  <a:pt x="10692015" y="12"/>
                </a:moveTo>
                <a:lnTo>
                  <a:pt x="0" y="12"/>
                </a:lnTo>
                <a:lnTo>
                  <a:pt x="0" y="254025"/>
                </a:lnTo>
                <a:lnTo>
                  <a:pt x="10692015" y="254025"/>
                </a:lnTo>
                <a:lnTo>
                  <a:pt x="10692015" y="12"/>
                </a:lnTo>
                <a:close/>
              </a:path>
            </a:pathLst>
          </a:custGeom>
          <a:solidFill>
            <a:srgbClr val="323C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0" name="object 51"/>
          <p:cNvSpPr>
            <a:spLocks noChangeArrowheads="1"/>
          </p:cNvSpPr>
          <p:nvPr/>
        </p:nvSpPr>
        <p:spPr bwMode="auto">
          <a:xfrm>
            <a:off x="0" y="230134"/>
            <a:ext cx="9142643" cy="178354"/>
          </a:xfrm>
          <a:custGeom>
            <a:avLst/>
            <a:gdLst>
              <a:gd name="T0" fmla="*/ 0 w 10692015"/>
              <a:gd name="T1" fmla="*/ 0 h 196062"/>
              <a:gd name="T2" fmla="*/ 10692015 w 10692015"/>
              <a:gd name="T3" fmla="*/ 196062 h 196062"/>
            </a:gdLst>
            <a:ahLst/>
            <a:cxnLst/>
            <a:rect l="T0" t="T1" r="T2" b="T3"/>
            <a:pathLst>
              <a:path w="10692015" h="196062">
                <a:moveTo>
                  <a:pt x="0" y="196062"/>
                </a:moveTo>
                <a:lnTo>
                  <a:pt x="10692015" y="196062"/>
                </a:lnTo>
                <a:lnTo>
                  <a:pt x="10692015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558B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1" name="object 52"/>
          <p:cNvSpPr>
            <a:spLocks noChangeArrowheads="1"/>
          </p:cNvSpPr>
          <p:nvPr/>
        </p:nvSpPr>
        <p:spPr bwMode="auto">
          <a:xfrm>
            <a:off x="0" y="435817"/>
            <a:ext cx="9142643" cy="0"/>
          </a:xfrm>
          <a:custGeom>
            <a:avLst/>
            <a:gdLst>
              <a:gd name="T0" fmla="*/ 0 w 10692015"/>
              <a:gd name="T1" fmla="*/ 10692015 w 10692015"/>
            </a:gdLst>
            <a:ahLst/>
            <a:cxnLst/>
            <a:rect l="T0" t="0" r="T1" b="0"/>
            <a:pathLst>
              <a:path w="10692015">
                <a:moveTo>
                  <a:pt x="0" y="0"/>
                </a:moveTo>
                <a:lnTo>
                  <a:pt x="10692015" y="0"/>
                </a:lnTo>
              </a:path>
            </a:pathLst>
          </a:custGeom>
          <a:noFill/>
          <a:ln w="22720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2" name="object 49"/>
          <p:cNvSpPr>
            <a:spLocks noChangeArrowheads="1"/>
          </p:cNvSpPr>
          <p:nvPr/>
        </p:nvSpPr>
        <p:spPr bwMode="auto">
          <a:xfrm>
            <a:off x="0" y="497665"/>
            <a:ext cx="9142643" cy="0"/>
          </a:xfrm>
          <a:custGeom>
            <a:avLst/>
            <a:gdLst>
              <a:gd name="T0" fmla="*/ 0 w 10692015"/>
              <a:gd name="T1" fmla="*/ 10692015 w 10692015"/>
            </a:gdLst>
            <a:ahLst/>
            <a:cxnLst/>
            <a:rect l="T0" t="0" r="T1" b="0"/>
            <a:pathLst>
              <a:path w="10692015">
                <a:moveTo>
                  <a:pt x="0" y="0"/>
                </a:moveTo>
                <a:lnTo>
                  <a:pt x="10692015" y="0"/>
                </a:lnTo>
              </a:path>
            </a:pathLst>
          </a:custGeom>
          <a:noFill/>
          <a:ln w="54864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3" name="object 48"/>
          <p:cNvSpPr>
            <a:spLocks noChangeArrowheads="1"/>
          </p:cNvSpPr>
          <p:nvPr/>
        </p:nvSpPr>
        <p:spPr bwMode="auto">
          <a:xfrm>
            <a:off x="0" y="583966"/>
            <a:ext cx="9142643" cy="0"/>
          </a:xfrm>
          <a:custGeom>
            <a:avLst/>
            <a:gdLst>
              <a:gd name="T0" fmla="*/ 0 w 10692015"/>
              <a:gd name="T1" fmla="*/ 10692015 w 10692015"/>
            </a:gdLst>
            <a:ahLst/>
            <a:cxnLst/>
            <a:rect l="T0" t="0" r="T1" b="0"/>
            <a:pathLst>
              <a:path w="10692015">
                <a:moveTo>
                  <a:pt x="0" y="0"/>
                </a:moveTo>
                <a:lnTo>
                  <a:pt x="10692015" y="0"/>
                </a:lnTo>
              </a:path>
            </a:pathLst>
          </a:custGeom>
          <a:noFill/>
          <a:ln w="38798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52736"/>
            <a:ext cx="9142643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052736"/>
            <a:ext cx="9108504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9248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53"/>
          <p:cNvSpPr>
            <a:spLocks noChangeArrowheads="1"/>
          </p:cNvSpPr>
          <p:nvPr/>
        </p:nvSpPr>
        <p:spPr bwMode="auto">
          <a:xfrm>
            <a:off x="1770157" y="-368215"/>
            <a:ext cx="7623620" cy="6179104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39" name="object 50"/>
          <p:cNvSpPr>
            <a:spLocks noChangeArrowheads="1"/>
          </p:cNvSpPr>
          <p:nvPr/>
        </p:nvSpPr>
        <p:spPr bwMode="auto">
          <a:xfrm>
            <a:off x="0" y="0"/>
            <a:ext cx="9142643" cy="230134"/>
          </a:xfrm>
          <a:custGeom>
            <a:avLst/>
            <a:gdLst>
              <a:gd name="T0" fmla="*/ 0 w 10692015"/>
              <a:gd name="T1" fmla="*/ 0 h 254025"/>
              <a:gd name="T2" fmla="*/ 10692015 w 10692015"/>
              <a:gd name="T3" fmla="*/ 254025 h 254025"/>
            </a:gdLst>
            <a:ahLst/>
            <a:cxnLst/>
            <a:rect l="T0" t="T1" r="T2" b="T3"/>
            <a:pathLst>
              <a:path w="10692015" h="254025">
                <a:moveTo>
                  <a:pt x="10692015" y="12"/>
                </a:moveTo>
                <a:lnTo>
                  <a:pt x="0" y="12"/>
                </a:lnTo>
                <a:lnTo>
                  <a:pt x="0" y="254025"/>
                </a:lnTo>
                <a:lnTo>
                  <a:pt x="10692015" y="254025"/>
                </a:lnTo>
                <a:lnTo>
                  <a:pt x="10692015" y="12"/>
                </a:lnTo>
                <a:close/>
              </a:path>
            </a:pathLst>
          </a:custGeom>
          <a:solidFill>
            <a:srgbClr val="323C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0" name="object 51"/>
          <p:cNvSpPr>
            <a:spLocks noChangeArrowheads="1"/>
          </p:cNvSpPr>
          <p:nvPr/>
        </p:nvSpPr>
        <p:spPr bwMode="auto">
          <a:xfrm>
            <a:off x="0" y="230134"/>
            <a:ext cx="9142643" cy="178354"/>
          </a:xfrm>
          <a:custGeom>
            <a:avLst/>
            <a:gdLst>
              <a:gd name="T0" fmla="*/ 0 w 10692015"/>
              <a:gd name="T1" fmla="*/ 0 h 196062"/>
              <a:gd name="T2" fmla="*/ 10692015 w 10692015"/>
              <a:gd name="T3" fmla="*/ 196062 h 196062"/>
            </a:gdLst>
            <a:ahLst/>
            <a:cxnLst/>
            <a:rect l="T0" t="T1" r="T2" b="T3"/>
            <a:pathLst>
              <a:path w="10692015" h="196062">
                <a:moveTo>
                  <a:pt x="0" y="196062"/>
                </a:moveTo>
                <a:lnTo>
                  <a:pt x="10692015" y="196062"/>
                </a:lnTo>
                <a:lnTo>
                  <a:pt x="10692015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558B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1" name="object 52"/>
          <p:cNvSpPr>
            <a:spLocks noChangeArrowheads="1"/>
          </p:cNvSpPr>
          <p:nvPr/>
        </p:nvSpPr>
        <p:spPr bwMode="auto">
          <a:xfrm>
            <a:off x="0" y="435817"/>
            <a:ext cx="9142643" cy="0"/>
          </a:xfrm>
          <a:custGeom>
            <a:avLst/>
            <a:gdLst>
              <a:gd name="T0" fmla="*/ 0 w 10692015"/>
              <a:gd name="T1" fmla="*/ 10692015 w 10692015"/>
            </a:gdLst>
            <a:ahLst/>
            <a:cxnLst/>
            <a:rect l="T0" t="0" r="T1" b="0"/>
            <a:pathLst>
              <a:path w="10692015">
                <a:moveTo>
                  <a:pt x="0" y="0"/>
                </a:moveTo>
                <a:lnTo>
                  <a:pt x="10692015" y="0"/>
                </a:lnTo>
              </a:path>
            </a:pathLst>
          </a:custGeom>
          <a:noFill/>
          <a:ln w="22720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2" name="object 49"/>
          <p:cNvSpPr>
            <a:spLocks noChangeArrowheads="1"/>
          </p:cNvSpPr>
          <p:nvPr/>
        </p:nvSpPr>
        <p:spPr bwMode="auto">
          <a:xfrm>
            <a:off x="0" y="497665"/>
            <a:ext cx="9142643" cy="0"/>
          </a:xfrm>
          <a:custGeom>
            <a:avLst/>
            <a:gdLst>
              <a:gd name="T0" fmla="*/ 0 w 10692015"/>
              <a:gd name="T1" fmla="*/ 10692015 w 10692015"/>
            </a:gdLst>
            <a:ahLst/>
            <a:cxnLst/>
            <a:rect l="T0" t="0" r="T1" b="0"/>
            <a:pathLst>
              <a:path w="10692015">
                <a:moveTo>
                  <a:pt x="0" y="0"/>
                </a:moveTo>
                <a:lnTo>
                  <a:pt x="10692015" y="0"/>
                </a:lnTo>
              </a:path>
            </a:pathLst>
          </a:custGeom>
          <a:noFill/>
          <a:ln w="54864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3" name="object 48"/>
          <p:cNvSpPr>
            <a:spLocks noChangeArrowheads="1"/>
          </p:cNvSpPr>
          <p:nvPr/>
        </p:nvSpPr>
        <p:spPr bwMode="auto">
          <a:xfrm>
            <a:off x="0" y="583966"/>
            <a:ext cx="9142643" cy="0"/>
          </a:xfrm>
          <a:custGeom>
            <a:avLst/>
            <a:gdLst>
              <a:gd name="T0" fmla="*/ 0 w 10692015"/>
              <a:gd name="T1" fmla="*/ 10692015 w 10692015"/>
            </a:gdLst>
            <a:ahLst/>
            <a:cxnLst/>
            <a:rect l="T0" t="0" r="T1" b="0"/>
            <a:pathLst>
              <a:path w="10692015">
                <a:moveTo>
                  <a:pt x="0" y="0"/>
                </a:moveTo>
                <a:lnTo>
                  <a:pt x="10692015" y="0"/>
                </a:lnTo>
              </a:path>
            </a:pathLst>
          </a:custGeom>
          <a:noFill/>
          <a:ln w="38798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4" name="object 47"/>
          <p:cNvSpPr>
            <a:spLocks noChangeArrowheads="1"/>
          </p:cNvSpPr>
          <p:nvPr/>
        </p:nvSpPr>
        <p:spPr bwMode="auto">
          <a:xfrm>
            <a:off x="0" y="640061"/>
            <a:ext cx="9142643" cy="0"/>
          </a:xfrm>
          <a:custGeom>
            <a:avLst/>
            <a:gdLst>
              <a:gd name="T0" fmla="*/ 0 w 10692015"/>
              <a:gd name="T1" fmla="*/ 10692015 w 10692015"/>
            </a:gdLst>
            <a:ahLst/>
            <a:cxnLst/>
            <a:rect l="T0" t="0" r="T1" b="0"/>
            <a:pathLst>
              <a:path w="10692015">
                <a:moveTo>
                  <a:pt x="0" y="0"/>
                </a:moveTo>
                <a:lnTo>
                  <a:pt x="10692015" y="0"/>
                </a:lnTo>
              </a:path>
            </a:pathLst>
          </a:custGeom>
          <a:noFill/>
          <a:ln w="22720">
            <a:solidFill>
              <a:srgbClr val="AAD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5" name="object 44"/>
          <p:cNvSpPr>
            <a:spLocks noChangeArrowheads="1"/>
          </p:cNvSpPr>
          <p:nvPr/>
        </p:nvSpPr>
        <p:spPr bwMode="auto">
          <a:xfrm>
            <a:off x="401815" y="5707329"/>
            <a:ext cx="1143000" cy="392667"/>
          </a:xfrm>
          <a:custGeom>
            <a:avLst/>
            <a:gdLst>
              <a:gd name="T0" fmla="*/ 0 w 1336306"/>
              <a:gd name="T1" fmla="*/ 0 h 204647"/>
              <a:gd name="T2" fmla="*/ 1336306 w 1336306"/>
              <a:gd name="T3" fmla="*/ 204647 h 204647"/>
            </a:gdLst>
            <a:ahLst/>
            <a:cxnLst/>
            <a:rect l="T0" t="T1" r="T2" b="T3"/>
            <a:pathLst>
              <a:path w="1336306" h="204647">
                <a:moveTo>
                  <a:pt x="1129931" y="85445"/>
                </a:moveTo>
                <a:lnTo>
                  <a:pt x="0" y="85445"/>
                </a:lnTo>
                <a:lnTo>
                  <a:pt x="0" y="119189"/>
                </a:lnTo>
                <a:lnTo>
                  <a:pt x="1129931" y="119189"/>
                </a:lnTo>
                <a:lnTo>
                  <a:pt x="1129931" y="204647"/>
                </a:lnTo>
                <a:lnTo>
                  <a:pt x="1336306" y="102298"/>
                </a:lnTo>
                <a:lnTo>
                  <a:pt x="1129931" y="0"/>
                </a:lnTo>
                <a:lnTo>
                  <a:pt x="1129931" y="85445"/>
                </a:lnTo>
                <a:close/>
              </a:path>
            </a:pathLst>
          </a:custGeom>
          <a:solidFill>
            <a:srgbClr val="5383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6" name="object 40"/>
          <p:cNvSpPr>
            <a:spLocks noChangeArrowheads="1"/>
          </p:cNvSpPr>
          <p:nvPr/>
        </p:nvSpPr>
        <p:spPr bwMode="auto">
          <a:xfrm>
            <a:off x="3203658" y="6190611"/>
            <a:ext cx="1143000" cy="323627"/>
          </a:xfrm>
          <a:custGeom>
            <a:avLst/>
            <a:gdLst>
              <a:gd name="T0" fmla="*/ 0 w 1336294"/>
              <a:gd name="T1" fmla="*/ 0 h 204660"/>
              <a:gd name="T2" fmla="*/ 1336294 w 1336294"/>
              <a:gd name="T3" fmla="*/ 204660 h 204660"/>
            </a:gdLst>
            <a:ahLst/>
            <a:cxnLst/>
            <a:rect l="T0" t="T1" r="T2" b="T3"/>
            <a:pathLst>
              <a:path w="1336294" h="204660">
                <a:moveTo>
                  <a:pt x="1129919" y="85445"/>
                </a:moveTo>
                <a:lnTo>
                  <a:pt x="0" y="85445"/>
                </a:lnTo>
                <a:lnTo>
                  <a:pt x="0" y="119189"/>
                </a:lnTo>
                <a:lnTo>
                  <a:pt x="1129919" y="119189"/>
                </a:lnTo>
                <a:lnTo>
                  <a:pt x="1129919" y="204660"/>
                </a:lnTo>
                <a:lnTo>
                  <a:pt x="1336294" y="102311"/>
                </a:lnTo>
                <a:lnTo>
                  <a:pt x="1129919" y="0"/>
                </a:lnTo>
                <a:lnTo>
                  <a:pt x="1129919" y="85445"/>
                </a:lnTo>
                <a:close/>
              </a:path>
            </a:pathLst>
          </a:custGeom>
          <a:solidFill>
            <a:srgbClr val="5383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7" name="object 38"/>
          <p:cNvSpPr txBox="1">
            <a:spLocks noChangeArrowheads="1"/>
          </p:cNvSpPr>
          <p:nvPr/>
        </p:nvSpPr>
        <p:spPr bwMode="auto">
          <a:xfrm>
            <a:off x="206337" y="736430"/>
            <a:ext cx="6190119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 algn="ctr">
              <a:lnSpc>
                <a:spcPts val="2684"/>
              </a:lnSpc>
              <a:spcBef>
                <a:spcPts val="131"/>
              </a:spcBef>
            </a:pPr>
            <a:r>
              <a:rPr lang="ro-RO" sz="3600" b="1" baseline="-3000" dirty="0" err="1" smtClean="0">
                <a:solidFill>
                  <a:srgbClr val="404E5F"/>
                </a:solidFill>
                <a:latin typeface="Trebuchet MS" pitchFamily="-101" charset="0"/>
              </a:rPr>
              <a:t>To</a:t>
            </a:r>
            <a:r>
              <a:rPr lang="ro-RO" sz="2400" b="1" dirty="0" smtClean="0">
                <a:solidFill>
                  <a:srgbClr val="404E5F"/>
                </a:solidFill>
                <a:latin typeface="Trebuchet MS" pitchFamily="-101" charset="0"/>
              </a:rPr>
              <a:t> a </a:t>
            </a:r>
            <a:r>
              <a:rPr lang="ro-RO" sz="2400" b="1" dirty="0" err="1" smtClean="0">
                <a:solidFill>
                  <a:srgbClr val="404E5F"/>
                </a:solidFill>
                <a:latin typeface="Trebuchet MS" pitchFamily="-101" charset="0"/>
              </a:rPr>
              <a:t>new</a:t>
            </a:r>
            <a:r>
              <a:rPr lang="ro-RO" sz="2400" b="1" dirty="0" smtClean="0">
                <a:solidFill>
                  <a:srgbClr val="404E5F"/>
                </a:solidFill>
                <a:latin typeface="Trebuchet MS" pitchFamily="-101" charset="0"/>
              </a:rPr>
              <a:t> </a:t>
            </a:r>
            <a:r>
              <a:rPr lang="ro-RO" sz="2400" b="1" dirty="0" err="1" smtClean="0">
                <a:solidFill>
                  <a:srgbClr val="404E5F"/>
                </a:solidFill>
                <a:latin typeface="Trebuchet MS" pitchFamily="-101" charset="0"/>
              </a:rPr>
              <a:t>solution</a:t>
            </a:r>
            <a:r>
              <a:rPr lang="ro-RO" sz="2400" b="1" dirty="0" smtClean="0">
                <a:solidFill>
                  <a:srgbClr val="404E5F"/>
                </a:solidFill>
                <a:latin typeface="Trebuchet MS" pitchFamily="-101" charset="0"/>
              </a:rPr>
              <a:t> in 2017 </a:t>
            </a:r>
            <a:r>
              <a:rPr lang="ro-RO" sz="2400" b="1" dirty="0" err="1" smtClean="0">
                <a:solidFill>
                  <a:srgbClr val="404E5F"/>
                </a:solidFill>
                <a:latin typeface="Trebuchet MS" pitchFamily="-101" charset="0"/>
              </a:rPr>
              <a:t>based</a:t>
            </a:r>
            <a:r>
              <a:rPr lang="ro-RO" sz="2400" b="1" dirty="0" smtClean="0">
                <a:solidFill>
                  <a:srgbClr val="404E5F"/>
                </a:solidFill>
                <a:latin typeface="Trebuchet MS" pitchFamily="-101" charset="0"/>
              </a:rPr>
              <a:t> on individual </a:t>
            </a:r>
            <a:r>
              <a:rPr lang="ro-RO" sz="2400" b="1" dirty="0" err="1" smtClean="0">
                <a:solidFill>
                  <a:srgbClr val="404E5F"/>
                </a:solidFill>
                <a:latin typeface="Trebuchet MS" pitchFamily="-101" charset="0"/>
              </a:rPr>
              <a:t>and</a:t>
            </a:r>
            <a:r>
              <a:rPr lang="ro-RO" sz="2400" b="1" dirty="0" smtClean="0">
                <a:solidFill>
                  <a:srgbClr val="404E5F"/>
                </a:solidFill>
                <a:latin typeface="Trebuchet MS" pitchFamily="-101" charset="0"/>
              </a:rPr>
              <a:t> </a:t>
            </a:r>
            <a:r>
              <a:rPr lang="ro-RO" sz="2400" b="1" dirty="0" err="1" smtClean="0">
                <a:solidFill>
                  <a:srgbClr val="404E5F"/>
                </a:solidFill>
                <a:latin typeface="Trebuchet MS" pitchFamily="-101" charset="0"/>
              </a:rPr>
              <a:t>its</a:t>
            </a:r>
            <a:r>
              <a:rPr lang="ro-RO" sz="2400" b="1" dirty="0" smtClean="0">
                <a:solidFill>
                  <a:srgbClr val="404E5F"/>
                </a:solidFill>
                <a:latin typeface="Trebuchet MS" pitchFamily="-101" charset="0"/>
              </a:rPr>
              <a:t> </a:t>
            </a:r>
            <a:r>
              <a:rPr lang="ro-RO" sz="2400" b="1" dirty="0" err="1" smtClean="0">
                <a:solidFill>
                  <a:srgbClr val="404E5F"/>
                </a:solidFill>
                <a:latin typeface="Trebuchet MS" pitchFamily="-101" charset="0"/>
              </a:rPr>
              <a:t>needs</a:t>
            </a:r>
            <a:endParaRPr lang="en-US" sz="2400" dirty="0">
              <a:solidFill>
                <a:srgbClr val="404E5F"/>
              </a:solidFill>
              <a:latin typeface="Trebuchet MS" pitchFamily="-101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1177" y="1841074"/>
            <a:ext cx="4486647" cy="379721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891"/>
              </a:lnSpc>
              <a:spcBef>
                <a:spcPts val="143"/>
              </a:spcBef>
            </a:pP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A </a:t>
            </a: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unique</a:t>
            </a: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 </a:t>
            </a: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integrated</a:t>
            </a: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 </a:t>
            </a: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system</a:t>
            </a: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:</a:t>
            </a:r>
            <a:endParaRPr lang="en-US" sz="2600" dirty="0">
              <a:latin typeface="Trebuchet MS" pitchFamily="-101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8363" y="2414971"/>
            <a:ext cx="4626299" cy="2968732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500" b="1" dirty="0" smtClean="0">
                <a:solidFill>
                  <a:srgbClr val="558B83"/>
                </a:solidFill>
                <a:latin typeface="Trebuchet MS" pitchFamily="-101" charset="0"/>
              </a:rPr>
              <a:t>-</a:t>
            </a:r>
            <a:r>
              <a:rPr lang="en-US" sz="2500" b="1" dirty="0" err="1" smtClean="0">
                <a:solidFill>
                  <a:srgbClr val="558B83"/>
                </a:solidFill>
                <a:latin typeface="Trebuchet MS" pitchFamily="-101" charset="0"/>
              </a:rPr>
              <a:t>Infor</a:t>
            </a:r>
            <a:r>
              <a:rPr lang="ro-RO" sz="2500" b="1" dirty="0" err="1" smtClean="0">
                <a:solidFill>
                  <a:srgbClr val="558B83"/>
                </a:solidFill>
                <a:latin typeface="Trebuchet MS" pitchFamily="-101" charset="0"/>
              </a:rPr>
              <a:t>mation</a:t>
            </a:r>
            <a:r>
              <a:rPr lang="en-US" sz="2500" b="1" dirty="0" smtClean="0">
                <a:solidFill>
                  <a:srgbClr val="558B83"/>
                </a:solidFill>
                <a:latin typeface="Trebuchet MS" pitchFamily="-101" charset="0"/>
              </a:rPr>
              <a:t> </a:t>
            </a: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500" b="1" dirty="0">
                <a:solidFill>
                  <a:srgbClr val="558B83"/>
                </a:solidFill>
                <a:latin typeface="Trebuchet MS" pitchFamily="-101" charset="0"/>
              </a:rPr>
              <a:t>   - </a:t>
            </a:r>
            <a:r>
              <a:rPr lang="en-US" sz="2500" b="1" dirty="0" smtClean="0">
                <a:solidFill>
                  <a:srgbClr val="558B83"/>
                </a:solidFill>
                <a:latin typeface="Trebuchet MS" pitchFamily="-101" charset="0"/>
              </a:rPr>
              <a:t>Co</a:t>
            </a:r>
            <a:r>
              <a:rPr lang="ro-RO" sz="2500" b="1" dirty="0" err="1" smtClean="0">
                <a:solidFill>
                  <a:srgbClr val="558B83"/>
                </a:solidFill>
                <a:latin typeface="Trebuchet MS" pitchFamily="-101" charset="0"/>
              </a:rPr>
              <a:t>unseling</a:t>
            </a: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500" b="1" dirty="0">
                <a:solidFill>
                  <a:srgbClr val="558B83"/>
                </a:solidFill>
                <a:latin typeface="Trebuchet MS" pitchFamily="-101" charset="0"/>
              </a:rPr>
              <a:t>          – </a:t>
            </a:r>
            <a:r>
              <a:rPr lang="en-US" sz="2500" b="1" dirty="0" smtClean="0">
                <a:solidFill>
                  <a:srgbClr val="558B83"/>
                </a:solidFill>
                <a:latin typeface="Trebuchet MS" pitchFamily="-101" charset="0"/>
              </a:rPr>
              <a:t>Forma</a:t>
            </a:r>
            <a:r>
              <a:rPr lang="ro-RO" sz="2500" b="1" dirty="0" err="1" smtClean="0">
                <a:solidFill>
                  <a:srgbClr val="558B83"/>
                </a:solidFill>
                <a:latin typeface="Trebuchet MS" pitchFamily="-101" charset="0"/>
              </a:rPr>
              <a:t>tion</a:t>
            </a: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500" b="1" dirty="0">
                <a:solidFill>
                  <a:srgbClr val="558B83"/>
                </a:solidFill>
                <a:latin typeface="Trebuchet MS" pitchFamily="-101" charset="0"/>
              </a:rPr>
              <a:t>                 - </a:t>
            </a:r>
            <a:r>
              <a:rPr lang="en-US" sz="2500" b="1" dirty="0" smtClean="0">
                <a:solidFill>
                  <a:srgbClr val="558B83"/>
                </a:solidFill>
                <a:latin typeface="Trebuchet MS" pitchFamily="-101" charset="0"/>
              </a:rPr>
              <a:t>Rec</a:t>
            </a:r>
            <a:r>
              <a:rPr lang="ro-RO" sz="2500" b="1" dirty="0" err="1" smtClean="0">
                <a:solidFill>
                  <a:srgbClr val="558B83"/>
                </a:solidFill>
                <a:latin typeface="Trebuchet MS" pitchFamily="-101" charset="0"/>
              </a:rPr>
              <a:t>ognition</a:t>
            </a:r>
            <a:r>
              <a:rPr lang="en-US" sz="2500" b="1" dirty="0" smtClean="0">
                <a:solidFill>
                  <a:srgbClr val="558B83"/>
                </a:solidFill>
                <a:latin typeface="Trebuchet MS" pitchFamily="-101" charset="0"/>
              </a:rPr>
              <a:t> </a:t>
            </a: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500" b="1" dirty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500" b="1" dirty="0">
                <a:solidFill>
                  <a:srgbClr val="558B83"/>
                </a:solidFill>
                <a:latin typeface="Trebuchet MS" pitchFamily="-101" charset="0"/>
              </a:rPr>
              <a:t>                     </a:t>
            </a:r>
            <a:r>
              <a:rPr lang="ro-RO" sz="2500" b="1" dirty="0" err="1" smtClean="0">
                <a:solidFill>
                  <a:srgbClr val="558B83"/>
                </a:solidFill>
                <a:latin typeface="Trebuchet MS" pitchFamily="-101" charset="0"/>
              </a:rPr>
              <a:t>and</a:t>
            </a:r>
            <a:r>
              <a:rPr lang="en-US" sz="2500" b="1" dirty="0" smtClean="0">
                <a:solidFill>
                  <a:srgbClr val="558B83"/>
                </a:solidFill>
                <a:latin typeface="Trebuchet MS" pitchFamily="-101" charset="0"/>
              </a:rPr>
              <a:t> </a:t>
            </a:r>
            <a:endParaRPr lang="ro-RO" sz="2500" b="1" dirty="0" smtClean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500" b="1" dirty="0" smtClean="0">
                <a:solidFill>
                  <a:srgbClr val="558B83"/>
                </a:solidFill>
                <a:latin typeface="Trebuchet MS" pitchFamily="-101" charset="0"/>
              </a:rPr>
              <a:t>                         - </a:t>
            </a:r>
            <a:r>
              <a:rPr lang="ro-RO" sz="2500" b="1" dirty="0" err="1" smtClean="0">
                <a:solidFill>
                  <a:srgbClr val="558B83"/>
                </a:solidFill>
                <a:latin typeface="Trebuchet MS" pitchFamily="-101" charset="0"/>
              </a:rPr>
              <a:t>Employability</a:t>
            </a:r>
            <a:endParaRPr lang="en-US" sz="2500" dirty="0"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000" dirty="0">
              <a:latin typeface="Trebuchet MS" pitchFamily="-101" charset="0"/>
            </a:endParaRPr>
          </a:p>
        </p:txBody>
      </p:sp>
      <p:sp>
        <p:nvSpPr>
          <p:cNvPr id="14350" name="object 35"/>
          <p:cNvSpPr txBox="1">
            <a:spLocks noChangeArrowheads="1"/>
          </p:cNvSpPr>
          <p:nvPr/>
        </p:nvSpPr>
        <p:spPr bwMode="auto">
          <a:xfrm>
            <a:off x="2030793" y="4395564"/>
            <a:ext cx="1428071" cy="2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000" dirty="0">
              <a:latin typeface="Trebuchet MS" pitchFamily="-101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1709071" y="5704452"/>
            <a:ext cx="6837637" cy="486159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Lifelong</a:t>
            </a: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 </a:t>
            </a: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Learning</a:t>
            </a: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 </a:t>
            </a: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process</a:t>
            </a:r>
            <a:endParaRPr lang="en-US" sz="2600" dirty="0">
              <a:latin typeface="Trebuchet MS" pitchFamily="-101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60032" y="6093297"/>
            <a:ext cx="4283968" cy="764704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- Professional </a:t>
            </a: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career</a:t>
            </a:r>
            <a:endParaRPr lang="ro-RO" sz="2600" b="1" dirty="0" smtClean="0">
              <a:solidFill>
                <a:srgbClr val="558B83"/>
              </a:solidFill>
              <a:latin typeface="Trebuchet MS" pitchFamily="-101" charset="0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600" b="1" dirty="0" smtClean="0">
                <a:solidFill>
                  <a:srgbClr val="558B83"/>
                </a:solidFill>
                <a:latin typeface="Trebuchet MS" pitchFamily="-101" charset="0"/>
              </a:rPr>
              <a:t>- Individual </a:t>
            </a:r>
            <a:r>
              <a:rPr lang="ro-RO" sz="2600" b="1" dirty="0" err="1" smtClean="0">
                <a:solidFill>
                  <a:srgbClr val="558B83"/>
                </a:solidFill>
                <a:latin typeface="Trebuchet MS" pitchFamily="-101" charset="0"/>
              </a:rPr>
              <a:t>development</a:t>
            </a:r>
            <a:endParaRPr lang="en-US" sz="2600" dirty="0">
              <a:latin typeface="Trebuchet MS" pitchFamily="-101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08223" y="2154632"/>
            <a:ext cx="211767" cy="188423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1304"/>
              </a:lnSpc>
              <a:spcBef>
                <a:spcPts val="66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tot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 rot="720000">
            <a:off x="6875648" y="2207851"/>
            <a:ext cx="185975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p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 rot="1080000">
            <a:off x="6958454" y="2230864"/>
            <a:ext cx="18190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a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 rot="1320000">
            <a:off x="7030401" y="2256754"/>
            <a:ext cx="17104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r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 rot="1560000">
            <a:off x="7087415" y="2286959"/>
            <a:ext cx="18190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c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 rot="1860000">
            <a:off x="7156646" y="2328671"/>
            <a:ext cx="184618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u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 rot="2100000">
            <a:off x="7223163" y="2370382"/>
            <a:ext cx="17240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r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 rot="2340000">
            <a:off x="7270674" y="2410656"/>
            <a:ext cx="175116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s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 rot="2640000">
            <a:off x="7319544" y="2463875"/>
            <a:ext cx="185975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u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 rot="2880000">
            <a:off x="7360200" y="2518583"/>
            <a:ext cx="19561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l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 rot="3300000">
            <a:off x="7420964" y="2610636"/>
            <a:ext cx="207121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v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 rot="3540000">
            <a:off x="7459297" y="2665293"/>
            <a:ext cx="19561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 err="1">
                <a:solidFill>
                  <a:srgbClr val="3C3A3A"/>
                </a:solidFill>
                <a:latin typeface="Trebuchet MS" pitchFamily="-101" charset="0"/>
              </a:rPr>
              <a:t>i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 rot="3780000">
            <a:off x="7482689" y="2724985"/>
            <a:ext cx="208559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e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 rot="4080000">
            <a:off x="7517587" y="2796183"/>
            <a:ext cx="198491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ț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 rot="4260000">
            <a:off x="7538750" y="2848682"/>
            <a:ext cx="194176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 err="1">
                <a:solidFill>
                  <a:srgbClr val="3C3A3A"/>
                </a:solidFill>
                <a:latin typeface="Trebuchet MS" pitchFamily="-101" charset="0"/>
              </a:rPr>
              <a:t>i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 rot="4380000">
            <a:off x="7552325" y="2894709"/>
            <a:ext cx="194176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 err="1">
                <a:solidFill>
                  <a:srgbClr val="3C3A3A"/>
                </a:solidFill>
                <a:latin typeface="Trebuchet MS" pitchFamily="-101" charset="0"/>
              </a:rPr>
              <a:t>i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 rot="17940000">
            <a:off x="5860183" y="2682553"/>
            <a:ext cx="19561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Î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 rot="18120000">
            <a:off x="6460663" y="1754354"/>
            <a:ext cx="1241287" cy="2110884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n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 rot="18360000">
            <a:off x="5931887" y="2553104"/>
            <a:ext cx="20424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v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 rot="18660000">
            <a:off x="5979318" y="2486939"/>
            <a:ext cx="207121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ă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6044869" y="2427916"/>
            <a:ext cx="17240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ț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9" name="object 9"/>
          <p:cNvSpPr txBox="1"/>
          <p:nvPr/>
        </p:nvSpPr>
        <p:spPr>
          <a:xfrm rot="19200000">
            <a:off x="6092380" y="2376136"/>
            <a:ext cx="183261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a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8" name="object 8"/>
          <p:cNvSpPr txBox="1"/>
          <p:nvPr/>
        </p:nvSpPr>
        <p:spPr>
          <a:xfrm rot="19500000">
            <a:off x="6153467" y="2330109"/>
            <a:ext cx="17240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r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7" name="object 7"/>
          <p:cNvSpPr txBox="1"/>
          <p:nvPr/>
        </p:nvSpPr>
        <p:spPr>
          <a:xfrm rot="19860000">
            <a:off x="6207767" y="2288397"/>
            <a:ext cx="18733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e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6" name="object 6"/>
          <p:cNvSpPr txBox="1"/>
          <p:nvPr/>
        </p:nvSpPr>
        <p:spPr>
          <a:xfrm rot="20220000">
            <a:off x="6283785" y="2248124"/>
            <a:ext cx="18326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a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5" name="object 5"/>
          <p:cNvSpPr txBox="1"/>
          <p:nvPr/>
        </p:nvSpPr>
        <p:spPr>
          <a:xfrm rot="20760000">
            <a:off x="6407316" y="2203535"/>
            <a:ext cx="184618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p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4" name="object 4"/>
          <p:cNvSpPr txBox="1"/>
          <p:nvPr/>
        </p:nvSpPr>
        <p:spPr>
          <a:xfrm rot="21120000">
            <a:off x="6491480" y="2186275"/>
            <a:ext cx="184618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e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4380" name="object 2"/>
          <p:cNvSpPr txBox="1">
            <a:spLocks noChangeArrowheads="1"/>
          </p:cNvSpPr>
          <p:nvPr/>
        </p:nvSpPr>
        <p:spPr bwMode="auto">
          <a:xfrm>
            <a:off x="3855250" y="4602685"/>
            <a:ext cx="996392" cy="1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676500" cy="1650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950" y="3962400"/>
            <a:ext cx="571050" cy="1322754"/>
          </a:xfrm>
          <a:prstGeom prst="rect">
            <a:avLst/>
          </a:prstGeom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8991601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28800"/>
            <a:ext cx="8991600" cy="4543400"/>
          </a:xfrm>
        </p:spPr>
        <p:txBody>
          <a:bodyPr anchor="t">
            <a:noAutofit/>
          </a:bodyPr>
          <a:lstStyle/>
          <a:p>
            <a:pPr algn="ctr"/>
            <a:r>
              <a:rPr lang="ro-RO" sz="5500" b="1" dirty="0" smtClean="0"/>
              <a:t>II</a:t>
            </a:r>
            <a:r>
              <a:rPr lang="en-US" sz="5500" b="1" dirty="0" smtClean="0"/>
              <a:t>. </a:t>
            </a:r>
            <a:r>
              <a:rPr lang="ro-RO" sz="5500" b="1" dirty="0"/>
              <a:t>I</a:t>
            </a:r>
            <a:r>
              <a:rPr lang="en-US" sz="5500" b="1" dirty="0" err="1" smtClean="0"/>
              <a:t>nterna</a:t>
            </a:r>
            <a:r>
              <a:rPr lang="ro-RO" sz="5500" b="1" dirty="0"/>
              <a:t>t</a:t>
            </a:r>
            <a:r>
              <a:rPr lang="en-US" sz="5500" b="1" dirty="0" err="1" smtClean="0"/>
              <a:t>ional</a:t>
            </a:r>
            <a:r>
              <a:rPr lang="en-US" sz="5500" b="1" dirty="0" smtClean="0"/>
              <a:t> </a:t>
            </a:r>
            <a:r>
              <a:rPr lang="ro-RO" sz="5500" b="1" dirty="0" smtClean="0"/>
              <a:t>Standard </a:t>
            </a:r>
            <a:r>
              <a:rPr lang="ro-RO" sz="5500" b="1" dirty="0" err="1" smtClean="0"/>
              <a:t>Clasiffication</a:t>
            </a:r>
            <a:r>
              <a:rPr lang="ro-RO" sz="5500" b="1" dirty="0" smtClean="0"/>
              <a:t> of </a:t>
            </a:r>
            <a:r>
              <a:rPr lang="ro-RO" sz="5500" b="1" dirty="0" err="1" smtClean="0"/>
              <a:t>Education</a:t>
            </a:r>
            <a:r>
              <a:rPr lang="en-US" sz="5500" b="1" dirty="0" smtClean="0"/>
              <a:t/>
            </a:r>
            <a:br>
              <a:rPr lang="en-US" sz="5500" b="1" dirty="0" smtClean="0"/>
            </a:br>
            <a:r>
              <a:rPr lang="en-US" sz="5500" b="1" dirty="0" smtClean="0"/>
              <a:t>- ISCED – F 2013 -</a:t>
            </a:r>
            <a:endParaRPr lang="en-US" sz="5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596702"/>
              </p:ext>
            </p:extLst>
          </p:nvPr>
        </p:nvGraphicFramePr>
        <p:xfrm>
          <a:off x="0" y="44624"/>
          <a:ext cx="9144001" cy="6658596"/>
        </p:xfrm>
        <a:graphic>
          <a:graphicData uri="http://schemas.openxmlformats.org/drawingml/2006/table">
            <a:tbl>
              <a:tblPr/>
              <a:tblGrid>
                <a:gridCol w="2411760"/>
                <a:gridCol w="2952328"/>
                <a:gridCol w="3779913"/>
              </a:tblGrid>
              <a:tr h="535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field</a:t>
                      </a:r>
                      <a:endParaRPr lang="en-US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24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Detailed field</a:t>
                      </a:r>
                      <a:endParaRPr lang="en-US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2360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00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Generic </a:t>
                      </a: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programmes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qualifications</a:t>
                      </a:r>
                      <a:endParaRPr lang="en-US" sz="2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001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Basic </a:t>
                      </a:r>
                      <a:r>
                        <a:rPr kumimoji="0"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programmes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qualifications</a:t>
                      </a:r>
                      <a:endParaRPr kumimoji="0" lang="ro-RO" sz="24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002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Literacy and numeracy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003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Personal skills and development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0011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</a:t>
                      </a:r>
                      <a:r>
                        <a:rPr kumimoji="0"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</a:p>
                    <a:p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Qualifications</a:t>
                      </a:r>
                      <a:endParaRPr kumimoji="0" lang="ro-RO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0021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Literacy and numeracy</a:t>
                      </a:r>
                      <a:endParaRPr kumimoji="0" lang="ro-RO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0031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skills and development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01 </a:t>
                      </a: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Educa</a:t>
                      </a:r>
                      <a:r>
                        <a:rPr lang="ro-RO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tion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011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0111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Education science</a:t>
                      </a:r>
                      <a:endParaRPr kumimoji="0" lang="ro-RO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0112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Training for pre-school teachers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0113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Teacher training without subject</a:t>
                      </a:r>
                    </a:p>
                    <a:p>
                      <a:r>
                        <a:rPr kumimoji="0"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specialisation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0114 </a:t>
                      </a:r>
                      <a:r>
                        <a:rPr kumimoji="0"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Teacher training with subject</a:t>
                      </a:r>
                    </a:p>
                    <a:p>
                      <a:r>
                        <a:rPr kumimoji="0"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specialisation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2263</TotalTime>
  <Words>669</Words>
  <Application>Microsoft Office PowerPoint</Application>
  <PresentationFormat>On-screen Show (4:3)</PresentationFormat>
  <Paragraphs>218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I. Making Adult Learning System</vt:lpstr>
      <vt:lpstr>Slide 3</vt:lpstr>
      <vt:lpstr>Slide 4</vt:lpstr>
      <vt:lpstr>Slide 5</vt:lpstr>
      <vt:lpstr>Slide 6</vt:lpstr>
      <vt:lpstr>Slide 7</vt:lpstr>
      <vt:lpstr>II. International Standard Clasiffication of Education - ISCED – F 2013 -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Thank You!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</dc:creator>
  <cp:lastModifiedBy>ANC</cp:lastModifiedBy>
  <cp:revision>264</cp:revision>
  <cp:lastPrinted>2015-04-23T07:05:32Z</cp:lastPrinted>
  <dcterms:created xsi:type="dcterms:W3CDTF">2015-05-15T10:50:48Z</dcterms:created>
  <dcterms:modified xsi:type="dcterms:W3CDTF">2015-05-15T10:51:22Z</dcterms:modified>
</cp:coreProperties>
</file>